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5" r:id="rId1"/>
  </p:sld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75" r:id="rId7"/>
    <p:sldId id="276" r:id="rId8"/>
    <p:sldId id="278" r:id="rId9"/>
    <p:sldId id="279" r:id="rId10"/>
    <p:sldId id="317" r:id="rId11"/>
    <p:sldId id="319" r:id="rId12"/>
    <p:sldId id="295" r:id="rId13"/>
    <p:sldId id="296" r:id="rId14"/>
    <p:sldId id="297" r:id="rId15"/>
    <p:sldId id="298" r:id="rId16"/>
    <p:sldId id="299" r:id="rId17"/>
    <p:sldId id="310" r:id="rId18"/>
    <p:sldId id="311" r:id="rId19"/>
    <p:sldId id="312" r:id="rId20"/>
    <p:sldId id="313" r:id="rId21"/>
    <p:sldId id="320" r:id="rId22"/>
    <p:sldId id="300" r:id="rId23"/>
    <p:sldId id="301" r:id="rId24"/>
    <p:sldId id="315" r:id="rId25"/>
    <p:sldId id="316" r:id="rId26"/>
    <p:sldId id="314" r:id="rId27"/>
    <p:sldId id="303" r:id="rId28"/>
    <p:sldId id="27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8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rick:Documents:AECT%202014:PlagiarismUsage2003_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Requests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2015*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256615.0</c:v>
                </c:pt>
                <c:pt idx="1">
                  <c:v>459341.0</c:v>
                </c:pt>
                <c:pt idx="2">
                  <c:v>825295.0</c:v>
                </c:pt>
                <c:pt idx="3">
                  <c:v>732590.0</c:v>
                </c:pt>
                <c:pt idx="4">
                  <c:v>1.026591E6</c:v>
                </c:pt>
                <c:pt idx="5">
                  <c:v>1.402453E6</c:v>
                </c:pt>
                <c:pt idx="6">
                  <c:v>2.010803E6</c:v>
                </c:pt>
                <c:pt idx="7">
                  <c:v>2.713418E6</c:v>
                </c:pt>
                <c:pt idx="8">
                  <c:v>3.415633E6</c:v>
                </c:pt>
                <c:pt idx="9">
                  <c:v>3.915271E6</c:v>
                </c:pt>
                <c:pt idx="10">
                  <c:v>6.902808E6</c:v>
                </c:pt>
                <c:pt idx="11">
                  <c:v>7.240937E6</c:v>
                </c:pt>
                <c:pt idx="12">
                  <c:v>8.671499E6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4650632"/>
        <c:axId val="2134670984"/>
      </c:barChart>
      <c:catAx>
        <c:axId val="2064650632"/>
        <c:scaling>
          <c:orientation val="minMax"/>
        </c:scaling>
        <c:delete val="0"/>
        <c:axPos val="l"/>
        <c:majorTickMark val="out"/>
        <c:minorTickMark val="none"/>
        <c:tickLblPos val="nextTo"/>
        <c:crossAx val="2134670984"/>
        <c:crosses val="autoZero"/>
        <c:auto val="1"/>
        <c:lblAlgn val="ctr"/>
        <c:lblOffset val="100"/>
        <c:noMultiLvlLbl val="0"/>
      </c:catAx>
      <c:valAx>
        <c:axId val="2134670984"/>
        <c:scaling>
          <c:orientation val="minMax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2064650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24119-1FF4-B04B-9112-3C23E5EC0ED6}" type="datetimeFigureOut">
              <a:rPr lang="en-US" smtClean="0"/>
              <a:t>11/3/15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E86DC-2F91-8F4B-A772-A4FA6D033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7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9E3-28AA-3B4D-BE2C-DC6CAFEE2BE6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72F6-C6F4-5140-BFBF-8140D7CB2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9E3-28AA-3B4D-BE2C-DC6CAFEE2BE6}" type="datetimeFigureOut">
              <a:rPr lang="en-US" smtClean="0"/>
              <a:t>11/3/15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72F6-C6F4-5140-BFBF-8140D7CB2D7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9E3-28AA-3B4D-BE2C-DC6CAFEE2BE6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72F6-C6F4-5140-BFBF-8140D7CB2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9E3-28AA-3B4D-BE2C-DC6CAFEE2BE6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72F6-C6F4-5140-BFBF-8140D7CB2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9E3-28AA-3B4D-BE2C-DC6CAFEE2BE6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72F6-C6F4-5140-BFBF-8140D7CB2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9E3-28AA-3B4D-BE2C-DC6CAFEE2BE6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72F6-C6F4-5140-BFBF-8140D7CB2D7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9E3-28AA-3B4D-BE2C-DC6CAFEE2BE6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72F6-C6F4-5140-BFBF-8140D7CB2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9E3-28AA-3B4D-BE2C-DC6CAFEE2BE6}" type="datetimeFigureOut">
              <a:rPr lang="en-US" smtClean="0"/>
              <a:t>11/3/15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72F6-C6F4-5140-BFBF-8140D7CB2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9E3-28AA-3B4D-BE2C-DC6CAFEE2BE6}" type="datetimeFigureOut">
              <a:rPr lang="en-US" smtClean="0"/>
              <a:t>11/3/15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72F6-C6F4-5140-BFBF-8140D7CB2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9E3-28AA-3B4D-BE2C-DC6CAFEE2BE6}" type="datetimeFigureOut">
              <a:rPr lang="en-US" smtClean="0"/>
              <a:t>11/3/15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72F6-C6F4-5140-BFBF-8140D7CB2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9E3-28AA-3B4D-BE2C-DC6CAFEE2BE6}" type="datetimeFigureOut">
              <a:rPr lang="en-US" smtClean="0"/>
              <a:t>11/3/15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72F6-C6F4-5140-BFBF-8140D7CB2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9E3-28AA-3B4D-BE2C-DC6CAFEE2BE6}" type="datetimeFigureOut">
              <a:rPr lang="en-US" smtClean="0"/>
              <a:t>11/3/15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72F6-C6F4-5140-BFBF-8140D7CB2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23D59E3-28AA-3B4D-BE2C-DC6CAFEE2BE6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CF7D72F6-C6F4-5140-BFBF-8140D7CB2D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  <p:sldLayoutId id="214748393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ndiana.edu/~plag/" TargetMode="External"/><Relationship Id="rId3" Type="http://schemas.openxmlformats.org/officeDocument/2006/relationships/hyperlink" Target="https://www.indiana.edu/~plag/recentChanges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ndiana.edu/~academy/firstPrinciples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ndiana.edu/~istd/" TargetMode="External"/><Relationship Id="rId3" Type="http://schemas.openxmlformats.org/officeDocument/2006/relationships/hyperlink" Target="https://www.indiana.edu/~istd/recentChanges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431059"/>
            <a:ext cx="6498158" cy="1388037"/>
          </a:xfrm>
        </p:spPr>
        <p:txBody>
          <a:bodyPr/>
          <a:lstStyle/>
          <a:p>
            <a:r>
              <a:rPr lang="en-US" dirty="0" smtClean="0"/>
              <a:t>Design Case for a mini-MOOC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027257"/>
            <a:ext cx="6498158" cy="1417497"/>
          </a:xfrm>
        </p:spPr>
        <p:txBody>
          <a:bodyPr>
            <a:noAutofit/>
          </a:bodyPr>
          <a:lstStyle/>
          <a:p>
            <a:r>
              <a:rPr lang="en-US" sz="2800" dirty="0" smtClean="0"/>
              <a:t>On Learning How to Recognize Plagiarism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322921" y="5359386"/>
            <a:ext cx="68659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Association for Educational Communications and Technology</a:t>
            </a:r>
          </a:p>
          <a:p>
            <a:r>
              <a:rPr lang="en-US" dirty="0" smtClean="0"/>
              <a:t>Annual Conference, Indianapolis, IN, </a:t>
            </a:r>
          </a:p>
          <a:p>
            <a:r>
              <a:rPr lang="en-US" dirty="0" smtClean="0"/>
              <a:t>Nov. 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696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Major Changes:  2012-2015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Widespread cheating reported by instructors in 2012</a:t>
            </a:r>
          </a:p>
          <a:p>
            <a:r>
              <a:rPr lang="en-US" dirty="0" smtClean="0"/>
              <a:t>Created 2 new very large item pools for:</a:t>
            </a:r>
          </a:p>
          <a:p>
            <a:pPr lvl="1"/>
            <a:r>
              <a:rPr lang="en-US" dirty="0" smtClean="0"/>
              <a:t>Undergrads and advanced HS students</a:t>
            </a:r>
          </a:p>
          <a:p>
            <a:pPr lvl="1"/>
            <a:r>
              <a:rPr lang="en-US" dirty="0" smtClean="0"/>
              <a:t>Master’s and doctoral students</a:t>
            </a:r>
          </a:p>
          <a:p>
            <a:r>
              <a:rPr lang="en-US" dirty="0" smtClean="0"/>
              <a:t>Items selected at random, much harder to cheat</a:t>
            </a:r>
          </a:p>
          <a:p>
            <a:r>
              <a:rPr lang="en-US" dirty="0" smtClean="0"/>
              <a:t>Added practice tests with specific explanatory feedback</a:t>
            </a:r>
          </a:p>
          <a:p>
            <a:r>
              <a:rPr lang="en-US" dirty="0" smtClean="0"/>
              <a:t>Added e-mail of Certificates when a test is passed</a:t>
            </a:r>
          </a:p>
          <a:p>
            <a:r>
              <a:rPr lang="en-US" dirty="0" smtClean="0"/>
              <a:t>Added retrieval and validation of Certificates by students </a:t>
            </a:r>
            <a:r>
              <a:rPr lang="en-US" b="1" dirty="0" smtClean="0"/>
              <a:t>and</a:t>
            </a:r>
            <a:r>
              <a:rPr lang="en-US" dirty="0" smtClean="0"/>
              <a:t> their instructors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228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Production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Latest changes:  new registration system and user authentication, implemented Aug. 1:</a:t>
            </a:r>
          </a:p>
          <a:p>
            <a:r>
              <a:rPr lang="en-US" dirty="0" smtClean="0"/>
              <a:t>Usage Aug. 1 – Nov. 1, 2015</a:t>
            </a:r>
          </a:p>
          <a:p>
            <a:pPr lvl="1"/>
            <a:r>
              <a:rPr lang="en-US" dirty="0"/>
              <a:t>65,000+ </a:t>
            </a:r>
            <a:r>
              <a:rPr lang="en-US" i="1" dirty="0"/>
              <a:t>successful</a:t>
            </a:r>
            <a:r>
              <a:rPr lang="en-US" dirty="0"/>
              <a:t> </a:t>
            </a:r>
            <a:r>
              <a:rPr lang="en-US" dirty="0" smtClean="0"/>
              <a:t>registrations</a:t>
            </a:r>
            <a:endParaRPr lang="en-US" dirty="0"/>
          </a:p>
          <a:p>
            <a:pPr lvl="1"/>
            <a:r>
              <a:rPr lang="en-US" dirty="0"/>
              <a:t>52,000+ Test Certificates issued for passing an Undergrad &amp; Advanced HS </a:t>
            </a:r>
            <a:r>
              <a:rPr lang="en-US" dirty="0" smtClean="0"/>
              <a:t>test</a:t>
            </a:r>
          </a:p>
          <a:p>
            <a:r>
              <a:rPr lang="en-US" dirty="0"/>
              <a:t>See:  </a:t>
            </a:r>
            <a:r>
              <a:rPr lang="en-US" dirty="0">
                <a:hlinkClick r:id="rId2"/>
              </a:rPr>
              <a:t>https://www.indiana.edu/~plag/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smtClean="0">
                <a:hlinkClick r:id="rId3"/>
              </a:rPr>
              <a:t>recent changes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950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Redesign in Progress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977893"/>
            <a:ext cx="8056563" cy="1500187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Based on First Principles of Instruction</a:t>
            </a:r>
          </a:p>
          <a:p>
            <a:endParaRPr lang="en-US" sz="4000" dirty="0" smtClean="0"/>
          </a:p>
          <a:p>
            <a:r>
              <a:rPr lang="en-US" sz="4000" dirty="0" smtClean="0"/>
              <a:t>June 2015 </a:t>
            </a:r>
            <a:r>
              <a:rPr lang="en-US" sz="4000" dirty="0"/>
              <a:t>– </a:t>
            </a:r>
            <a:r>
              <a:rPr lang="en-US" sz="4000" dirty="0" smtClean="0"/>
              <a:t>Present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03449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Highest priority</a:t>
            </a:r>
            <a:r>
              <a:rPr lang="en-US" dirty="0" smtClean="0"/>
              <a:t>: 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any students in 2013-2015 claimed that </a:t>
            </a:r>
            <a:r>
              <a:rPr lang="en-US" dirty="0" smtClean="0"/>
              <a:t>they never received their Certificates by e-mail after passing a </a:t>
            </a:r>
            <a:r>
              <a:rPr lang="en-US" dirty="0" smtClean="0"/>
              <a:t>test</a:t>
            </a:r>
            <a:endParaRPr lang="en-US" dirty="0" smtClean="0"/>
          </a:p>
          <a:p>
            <a:pPr lvl="1"/>
            <a:r>
              <a:rPr lang="en-US" dirty="0"/>
              <a:t>O</a:t>
            </a:r>
            <a:r>
              <a:rPr lang="en-US" dirty="0" smtClean="0"/>
              <a:t>ccasional </a:t>
            </a:r>
            <a:r>
              <a:rPr lang="en-US" dirty="0" smtClean="0"/>
              <a:t>errors in the computer-adaptive test for graduate </a:t>
            </a:r>
            <a:r>
              <a:rPr lang="en-US" dirty="0" smtClean="0"/>
              <a:t>students </a:t>
            </a:r>
          </a:p>
          <a:p>
            <a:r>
              <a:rPr lang="en-US" b="1" dirty="0" smtClean="0"/>
              <a:t>Success rate </a:t>
            </a:r>
            <a:r>
              <a:rPr lang="en-US" b="1" dirty="0" smtClean="0"/>
              <a:t>for passing a test </a:t>
            </a:r>
            <a:r>
              <a:rPr lang="en-US" b="1" dirty="0" smtClean="0"/>
              <a:t>has been about </a:t>
            </a:r>
            <a:r>
              <a:rPr lang="en-US" b="1" dirty="0"/>
              <a:t>1</a:t>
            </a:r>
            <a:r>
              <a:rPr lang="en-US" b="1" dirty="0" smtClean="0"/>
              <a:t>5%</a:t>
            </a:r>
            <a:endParaRPr lang="en-US" b="1" dirty="0" smtClean="0"/>
          </a:p>
          <a:p>
            <a:pPr lvl="1"/>
            <a:r>
              <a:rPr lang="en-US" dirty="0" smtClean="0"/>
              <a:t>Some students complain </a:t>
            </a:r>
            <a:r>
              <a:rPr lang="en-US" dirty="0" smtClean="0"/>
              <a:t>that instruction </a:t>
            </a:r>
            <a:r>
              <a:rPr lang="en-US" dirty="0" smtClean="0"/>
              <a:t>is not sufficient for passing a </a:t>
            </a:r>
            <a:r>
              <a:rPr lang="en-US" dirty="0" smtClean="0"/>
              <a:t>test</a:t>
            </a:r>
            <a:endParaRPr lang="en-US" dirty="0" smtClean="0"/>
          </a:p>
          <a:p>
            <a:pPr lvl="1"/>
            <a:r>
              <a:rPr lang="en-US" dirty="0" smtClean="0"/>
              <a:t>More effective and efficient</a:t>
            </a:r>
            <a:r>
              <a:rPr lang="en-US" dirty="0" smtClean="0"/>
              <a:t> instruction is </a:t>
            </a:r>
            <a:r>
              <a:rPr lang="en-US" dirty="0" smtClean="0"/>
              <a:t>needed to increase student success rate, save them time, and decrease their frustration after not passing a Certification Test.</a:t>
            </a:r>
          </a:p>
          <a:p>
            <a:r>
              <a:rPr lang="en-US" b="1" dirty="0" smtClean="0"/>
              <a:t>We want to study the effectiveness </a:t>
            </a:r>
            <a:r>
              <a:rPr lang="en-US" b="1" dirty="0" smtClean="0"/>
              <a:t>of </a:t>
            </a:r>
            <a:r>
              <a:rPr lang="en-US" b="1" dirty="0" smtClean="0"/>
              <a:t>the Plagiarism Tutorial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40695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Recent Changes </a:t>
            </a:r>
            <a:r>
              <a:rPr lang="en-US" sz="4000" dirty="0" smtClean="0"/>
              <a:t>to Address “Lost” Certificates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Users are now required to </a:t>
            </a:r>
            <a:r>
              <a:rPr lang="en-US" b="1" dirty="0" smtClean="0"/>
              <a:t>register before taking a test.</a:t>
            </a:r>
          </a:p>
          <a:p>
            <a:r>
              <a:rPr lang="en-US" dirty="0"/>
              <a:t>O</a:t>
            </a:r>
            <a:r>
              <a:rPr lang="en-US" dirty="0" smtClean="0"/>
              <a:t>ptionally answer </a:t>
            </a:r>
            <a:r>
              <a:rPr lang="en-US" dirty="0" smtClean="0"/>
              <a:t>4 questions on why they are using the </a:t>
            </a:r>
            <a:r>
              <a:rPr lang="en-US" dirty="0" smtClean="0"/>
              <a:t>tutorial</a:t>
            </a:r>
            <a:endParaRPr lang="en-US" dirty="0" smtClean="0"/>
          </a:p>
          <a:p>
            <a:r>
              <a:rPr lang="en-US" dirty="0" smtClean="0"/>
              <a:t>Test </a:t>
            </a:r>
            <a:r>
              <a:rPr lang="en-US" dirty="0" smtClean="0"/>
              <a:t>cannot be taken until user goes to e-mail and clicks on a link to </a:t>
            </a:r>
            <a:r>
              <a:rPr lang="en-US" b="1" dirty="0" smtClean="0"/>
              <a:t>authenticate</a:t>
            </a:r>
            <a:r>
              <a:rPr lang="en-US" dirty="0" smtClean="0"/>
              <a:t> their registration.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744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Results of </a:t>
            </a:r>
            <a:r>
              <a:rPr lang="en-US" sz="4000" dirty="0" smtClean="0"/>
              <a:t>Aug. 1 Changes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94% of registration attempts </a:t>
            </a:r>
            <a:r>
              <a:rPr lang="en-US" dirty="0" smtClean="0"/>
              <a:t>succeed</a:t>
            </a:r>
            <a:endParaRPr lang="en-US" dirty="0" smtClean="0"/>
          </a:p>
          <a:p>
            <a:r>
              <a:rPr lang="en-US" dirty="0" smtClean="0"/>
              <a:t>Tiny % </a:t>
            </a:r>
            <a:r>
              <a:rPr lang="en-US" dirty="0" smtClean="0"/>
              <a:t>of users cannot receive e-mail because </a:t>
            </a:r>
            <a:r>
              <a:rPr lang="en-US" dirty="0" smtClean="0"/>
              <a:t>of service provider filters</a:t>
            </a:r>
          </a:p>
          <a:p>
            <a:pPr lvl="1"/>
            <a:r>
              <a:rPr lang="en-US" dirty="0" smtClean="0"/>
              <a:t>Mostly in K-12 schools</a:t>
            </a:r>
            <a:endParaRPr lang="en-US" dirty="0" smtClean="0"/>
          </a:p>
          <a:p>
            <a:pPr lvl="1"/>
            <a:r>
              <a:rPr lang="en-US" dirty="0" smtClean="0"/>
              <a:t>We now recommend using an e-mail address at Google, Yahoo, </a:t>
            </a:r>
            <a:r>
              <a:rPr lang="en-US" dirty="0" smtClean="0"/>
              <a:t>etc.</a:t>
            </a:r>
          </a:p>
          <a:p>
            <a:r>
              <a:rPr lang="en-US" dirty="0" smtClean="0"/>
              <a:t>A </a:t>
            </a:r>
            <a:r>
              <a:rPr lang="en-US" dirty="0" smtClean="0"/>
              <a:t>lot of bounced e-mail!  </a:t>
            </a:r>
            <a:endParaRPr lang="en-US" dirty="0" smtClean="0"/>
          </a:p>
          <a:p>
            <a:pPr lvl="1"/>
            <a:r>
              <a:rPr lang="en-US" dirty="0" smtClean="0"/>
              <a:t>Surprising </a:t>
            </a:r>
            <a:r>
              <a:rPr lang="en-US" dirty="0" smtClean="0"/>
              <a:t>how many users don’t know or mistype their e-mail address.  </a:t>
            </a:r>
            <a:endParaRPr lang="en-US" dirty="0" smtClean="0"/>
          </a:p>
          <a:p>
            <a:pPr lvl="1"/>
            <a:r>
              <a:rPr lang="en-US" dirty="0" smtClean="0"/>
              <a:t>100</a:t>
            </a:r>
            <a:r>
              <a:rPr lang="en-US" dirty="0" smtClean="0"/>
              <a:t>-150 bounces per day during peak usage months.</a:t>
            </a:r>
          </a:p>
          <a:p>
            <a:pPr lvl="1"/>
            <a:r>
              <a:rPr lang="en-US" dirty="0" smtClean="0"/>
              <a:t>Explains why many users never received Certificates in the past—they submitted invalid/unknown e-mail addresses!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9884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Results of Immediate </a:t>
            </a:r>
            <a:r>
              <a:rPr lang="en-US" sz="4000" dirty="0" smtClean="0"/>
              <a:t>Changes (cont’d)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predominate reason </a:t>
            </a:r>
            <a:r>
              <a:rPr lang="en-US" dirty="0"/>
              <a:t>for use of the tutorial and tests:  a required assignment </a:t>
            </a:r>
            <a:r>
              <a:rPr lang="en-US" dirty="0" smtClean="0"/>
              <a:t>by </a:t>
            </a:r>
            <a:r>
              <a:rPr lang="en-US" dirty="0"/>
              <a:t>their instructors.</a:t>
            </a:r>
          </a:p>
          <a:p>
            <a:r>
              <a:rPr lang="en-US" dirty="0"/>
              <a:t>Many more HS users than we previously thought</a:t>
            </a:r>
            <a:r>
              <a:rPr lang="en-US" dirty="0" smtClean="0"/>
              <a:t>!</a:t>
            </a:r>
          </a:p>
          <a:p>
            <a:r>
              <a:rPr lang="en-US" dirty="0" smtClean="0"/>
              <a:t>A </a:t>
            </a:r>
            <a:r>
              <a:rPr lang="en-US" dirty="0"/>
              <a:t>small </a:t>
            </a:r>
            <a:r>
              <a:rPr lang="en-US" dirty="0" smtClean="0"/>
              <a:t>number </a:t>
            </a:r>
            <a:r>
              <a:rPr lang="en-US" dirty="0"/>
              <a:t>of grad </a:t>
            </a:r>
            <a:r>
              <a:rPr lang="en-US" dirty="0" smtClean="0"/>
              <a:t>students continue to </a:t>
            </a:r>
            <a:r>
              <a:rPr lang="en-US" dirty="0"/>
              <a:t>experience tests not working</a:t>
            </a:r>
            <a:r>
              <a:rPr lang="en-US" dirty="0" smtClean="0"/>
              <a:t>—note that the </a:t>
            </a:r>
            <a:r>
              <a:rPr lang="en-US" dirty="0"/>
              <a:t>Google app </a:t>
            </a:r>
            <a:r>
              <a:rPr lang="en-US" dirty="0" smtClean="0"/>
              <a:t>server and scripts </a:t>
            </a:r>
            <a:r>
              <a:rPr lang="en-US" dirty="0" smtClean="0"/>
              <a:t>have not </a:t>
            </a:r>
            <a:r>
              <a:rPr lang="en-US" dirty="0"/>
              <a:t>been changed.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390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</a:t>
            </a:r>
            <a:r>
              <a:rPr lang="en-US" dirty="0" smtClean="0"/>
              <a:t>Resources for New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Merrill’s </a:t>
            </a:r>
            <a:r>
              <a:rPr lang="en-US" dirty="0" smtClean="0"/>
              <a:t>new book on First Principles of Instruction (2013) as a primary resource</a:t>
            </a:r>
          </a:p>
          <a:p>
            <a:r>
              <a:rPr lang="en-US" dirty="0" smtClean="0"/>
              <a:t>First Principles of Instruction:</a:t>
            </a:r>
          </a:p>
          <a:p>
            <a:pPr lvl="1"/>
            <a:r>
              <a:rPr lang="en-US" b="1" dirty="0" smtClean="0"/>
              <a:t>Authentic problems/tasks</a:t>
            </a:r>
            <a:r>
              <a:rPr lang="en-US" dirty="0" smtClean="0"/>
              <a:t>: organized from simple to complex</a:t>
            </a:r>
          </a:p>
          <a:p>
            <a:pPr lvl="1"/>
            <a:r>
              <a:rPr lang="en-US" b="1" dirty="0" smtClean="0"/>
              <a:t>Activation</a:t>
            </a:r>
            <a:r>
              <a:rPr lang="en-US" dirty="0" smtClean="0"/>
              <a:t>: help students connect what they already know with new learning</a:t>
            </a:r>
          </a:p>
          <a:p>
            <a:pPr lvl="1"/>
            <a:r>
              <a:rPr lang="en-US" b="1" dirty="0" smtClean="0"/>
              <a:t>Demonstration</a:t>
            </a:r>
            <a:r>
              <a:rPr lang="en-US" dirty="0" smtClean="0"/>
              <a:t>: provide examples of what is to be learned</a:t>
            </a:r>
          </a:p>
          <a:p>
            <a:pPr lvl="1"/>
            <a:r>
              <a:rPr lang="en-US" b="1" dirty="0" smtClean="0"/>
              <a:t>Application</a:t>
            </a:r>
            <a:r>
              <a:rPr lang="en-US" dirty="0" smtClean="0"/>
              <a:t>: provide practice with explanatory feedback</a:t>
            </a:r>
          </a:p>
          <a:p>
            <a:pPr lvl="1"/>
            <a:r>
              <a:rPr lang="en-US" b="1" dirty="0" smtClean="0"/>
              <a:t>Integration</a:t>
            </a:r>
            <a:r>
              <a:rPr lang="en-US" dirty="0" smtClean="0"/>
              <a:t>:  help students incorporate new learning into their personal lives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769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Make instruction as parsimonious as possible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 know from web logs and e-mail comments that user’s primary aim is to pass a Certification Test ASAP</a:t>
            </a:r>
          </a:p>
          <a:p>
            <a:pPr lvl="1"/>
            <a:r>
              <a:rPr lang="en-US" dirty="0" smtClean="0"/>
              <a:t>Because if users fail to pass a test, they use the current tutorial sparingly in order to learn just enough to pass a test.</a:t>
            </a:r>
          </a:p>
          <a:p>
            <a:pPr lvl="1"/>
            <a:r>
              <a:rPr lang="en-US" dirty="0" smtClean="0"/>
              <a:t>Must be flexible and easily navigable so users can be in control. </a:t>
            </a:r>
          </a:p>
          <a:p>
            <a:r>
              <a:rPr lang="en-US" dirty="0" smtClean="0"/>
              <a:t>Design team all volunteers with wide range of design expertise </a:t>
            </a:r>
            <a:r>
              <a:rPr lang="en-US" smtClean="0"/>
              <a:t>and experience.  </a:t>
            </a:r>
            <a:r>
              <a:rPr lang="en-US" dirty="0" smtClean="0"/>
              <a:t>No budget.</a:t>
            </a:r>
          </a:p>
          <a:p>
            <a:r>
              <a:rPr lang="en-US" dirty="0" smtClean="0"/>
              <a:t>Criteria for the new design implementation: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sers are not too surprised by changes.</a:t>
            </a:r>
          </a:p>
          <a:p>
            <a:pPr lvl="1"/>
            <a:r>
              <a:rPr lang="en-US" dirty="0" smtClean="0"/>
              <a:t>Maintain good will of target audience—both instructors and students.</a:t>
            </a:r>
          </a:p>
          <a:p>
            <a:pPr lvl="1"/>
            <a:r>
              <a:rPr lang="en-US" dirty="0" smtClean="0"/>
              <a:t>Introduce changes gradually.</a:t>
            </a:r>
          </a:p>
          <a:p>
            <a:pPr lvl="1"/>
            <a:r>
              <a:rPr lang="en-US" dirty="0" smtClean="0"/>
              <a:t>Avoid implementation of major changes during peak usage periods (Aug. – Oct.; Jan. – March; May – June).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8260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Goals: </a:t>
            </a:r>
            <a:r>
              <a:rPr lang="en-US" sz="4000" dirty="0" smtClean="0"/>
              <a:t>Interoperability and Practicality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new design must be interoperable: </a:t>
            </a:r>
          </a:p>
          <a:p>
            <a:pPr lvl="1"/>
            <a:r>
              <a:rPr lang="en-US" dirty="0"/>
              <a:t>Must work on various devices including smartphones, tablets, laptops, and </a:t>
            </a:r>
            <a:r>
              <a:rPr lang="en-US" dirty="0" smtClean="0"/>
              <a:t>desktops.</a:t>
            </a:r>
            <a:endParaRPr lang="en-US" dirty="0"/>
          </a:p>
          <a:p>
            <a:pPr lvl="1"/>
            <a:r>
              <a:rPr lang="en-US" dirty="0"/>
              <a:t>Must work with all major Web </a:t>
            </a:r>
            <a:r>
              <a:rPr lang="en-US" dirty="0" smtClean="0"/>
              <a:t>browsers and adapt gracefully to display constraints.</a:t>
            </a:r>
            <a:endParaRPr lang="en-US" dirty="0"/>
          </a:p>
          <a:p>
            <a:pPr lvl="1"/>
            <a:r>
              <a:rPr lang="en-US" dirty="0" smtClean="0"/>
              <a:t>Minimize use of </a:t>
            </a:r>
            <a:r>
              <a:rPr lang="en-US" dirty="0" smtClean="0"/>
              <a:t>JavaScript </a:t>
            </a:r>
            <a:r>
              <a:rPr lang="en-US" dirty="0" smtClean="0"/>
              <a:t>and </a:t>
            </a:r>
            <a:r>
              <a:rPr lang="en-US" dirty="0"/>
              <a:t>external Web </a:t>
            </a:r>
            <a:r>
              <a:rPr lang="en-US" dirty="0" smtClean="0"/>
              <a:t>servers.  Instead use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IU servers exclusively, and</a:t>
            </a:r>
            <a:endParaRPr lang="en-US" dirty="0"/>
          </a:p>
          <a:p>
            <a:pPr lvl="2"/>
            <a:r>
              <a:rPr lang="en-US" dirty="0"/>
              <a:t>S</a:t>
            </a:r>
            <a:r>
              <a:rPr lang="en-US" dirty="0" smtClean="0"/>
              <a:t>tandard </a:t>
            </a:r>
            <a:r>
              <a:rPr lang="en-US" dirty="0"/>
              <a:t>HTML, CSS, </a:t>
            </a:r>
            <a:r>
              <a:rPr lang="en-US" dirty="0" smtClean="0"/>
              <a:t>and </a:t>
            </a:r>
            <a:r>
              <a:rPr lang="en-US" dirty="0"/>
              <a:t>PHP as </a:t>
            </a:r>
            <a:r>
              <a:rPr lang="en-US" dirty="0" smtClean="0"/>
              <a:t>needed.</a:t>
            </a:r>
            <a:endParaRPr lang="en-US" dirty="0"/>
          </a:p>
          <a:p>
            <a:pPr lvl="1"/>
            <a:r>
              <a:rPr lang="en-US" dirty="0" smtClean="0"/>
              <a:t>Be s</a:t>
            </a:r>
            <a:r>
              <a:rPr lang="en-US" dirty="0" smtClean="0"/>
              <a:t>tructured </a:t>
            </a:r>
            <a:r>
              <a:rPr lang="en-US" dirty="0" smtClean="0"/>
              <a:t>so that future research </a:t>
            </a:r>
            <a:r>
              <a:rPr lang="en-US" dirty="0"/>
              <a:t>studies will be possible—e.g., Analysis of Patterns in </a:t>
            </a:r>
            <a:r>
              <a:rPr lang="en-US" dirty="0" smtClean="0"/>
              <a:t>Time for determining effectiveness of First Principles.</a:t>
            </a:r>
            <a:endParaRPr lang="en-US" dirty="0"/>
          </a:p>
          <a:p>
            <a:pPr lvl="1"/>
            <a:r>
              <a:rPr lang="en-US" dirty="0"/>
              <a:t>Be easy to update in the </a:t>
            </a:r>
            <a:r>
              <a:rPr lang="en-US" dirty="0" smtClean="0"/>
              <a:t>future.</a:t>
            </a:r>
          </a:p>
          <a:p>
            <a:pPr lvl="1"/>
            <a:r>
              <a:rPr lang="en-US" dirty="0" smtClean="0"/>
              <a:t>Not overload IU servers in high usage periods.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250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861721"/>
            <a:ext cx="8042276" cy="2056325"/>
          </a:xfrm>
        </p:spPr>
        <p:txBody>
          <a:bodyPr/>
          <a:lstStyle/>
          <a:p>
            <a:r>
              <a:rPr lang="en-US" sz="3600" dirty="0" smtClean="0"/>
              <a:t>Design Case for a mini-MOOC: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/>
              <a:t>Indiana </a:t>
            </a:r>
            <a:r>
              <a:rPr lang="en-US" sz="2400" dirty="0"/>
              <a:t>University Online Tutorial and Tests on How to Recognize Plagiarism</a:t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857207"/>
            <a:ext cx="8042276" cy="4343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Theodore Frick</a:t>
            </a:r>
            <a:br>
              <a:rPr lang="en-US" dirty="0" smtClean="0"/>
            </a:br>
            <a:r>
              <a:rPr lang="en-US" dirty="0" err="1" smtClean="0"/>
              <a:t>Cesur</a:t>
            </a:r>
            <a:r>
              <a:rPr lang="en-US" dirty="0" smtClean="0"/>
              <a:t> </a:t>
            </a:r>
            <a:r>
              <a:rPr lang="en-US" dirty="0" err="1" smtClean="0"/>
              <a:t>Dagli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Rod Myers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336550" lvl="1" indent="0">
              <a:buNone/>
            </a:pPr>
            <a:r>
              <a:rPr lang="en-US" sz="1600" dirty="0" smtClean="0"/>
              <a:t>(Further contributors past </a:t>
            </a:r>
            <a:r>
              <a:rPr lang="en-US" sz="1600" dirty="0" smtClean="0"/>
              <a:t>14 </a:t>
            </a:r>
            <a:r>
              <a:rPr lang="en-US" sz="1600" dirty="0" smtClean="0"/>
              <a:t>years:  </a:t>
            </a:r>
            <a:r>
              <a:rPr lang="en-US" sz="1600" dirty="0" err="1" smtClean="0"/>
              <a:t>Meltem</a:t>
            </a:r>
            <a:r>
              <a:rPr lang="en-US" sz="1600" dirty="0" smtClean="0"/>
              <a:t> </a:t>
            </a:r>
            <a:r>
              <a:rPr lang="en-US" sz="1600" dirty="0" err="1"/>
              <a:t>Albayrak-</a:t>
            </a:r>
            <a:r>
              <a:rPr lang="en-US" sz="1600" dirty="0" err="1" smtClean="0"/>
              <a:t>Karahan</a:t>
            </a:r>
            <a:r>
              <a:rPr lang="en-US" sz="1600" dirty="0" smtClean="0"/>
              <a:t>, Elizabeth Boling, </a:t>
            </a:r>
            <a:r>
              <a:rPr lang="en-US" sz="1600" dirty="0"/>
              <a:t>Joseph </a:t>
            </a:r>
            <a:r>
              <a:rPr lang="en-US" sz="1600" dirty="0" err="1" smtClean="0"/>
              <a:t>Defazio</a:t>
            </a:r>
            <a:r>
              <a:rPr lang="en-US" sz="1600" dirty="0" smtClean="0"/>
              <a:t>, </a:t>
            </a:r>
            <a:r>
              <a:rPr lang="en-US" sz="1600" dirty="0" err="1" smtClean="0"/>
              <a:t>Muruvvet</a:t>
            </a:r>
            <a:r>
              <a:rPr lang="en-US" sz="1600" dirty="0" smtClean="0"/>
              <a:t> </a:t>
            </a:r>
            <a:r>
              <a:rPr lang="en-US" sz="1600" dirty="0" err="1" smtClean="0"/>
              <a:t>Demiral</a:t>
            </a:r>
            <a:r>
              <a:rPr lang="en-US" sz="1600" dirty="0" smtClean="0"/>
              <a:t> </a:t>
            </a:r>
            <a:r>
              <a:rPr lang="en-US" sz="1600" dirty="0" err="1" smtClean="0"/>
              <a:t>Uzan</a:t>
            </a:r>
            <a:r>
              <a:rPr lang="en-US" sz="1600" dirty="0" smtClean="0"/>
              <a:t>, </a:t>
            </a:r>
            <a:r>
              <a:rPr lang="en-US" sz="1600" dirty="0" err="1" smtClean="0"/>
              <a:t>Funda</a:t>
            </a:r>
            <a:r>
              <a:rPr lang="en-US" sz="1600" dirty="0" smtClean="0"/>
              <a:t> </a:t>
            </a:r>
            <a:r>
              <a:rPr lang="en-US" sz="1600" dirty="0" err="1" smtClean="0"/>
              <a:t>Ergulec</a:t>
            </a:r>
            <a:r>
              <a:rPr lang="en-US" sz="1600" dirty="0" smtClean="0"/>
              <a:t>, </a:t>
            </a:r>
            <a:r>
              <a:rPr lang="en-US" sz="1600" dirty="0" err="1" smtClean="0"/>
              <a:t>Retno</a:t>
            </a:r>
            <a:r>
              <a:rPr lang="en-US" sz="1600" dirty="0" smtClean="0"/>
              <a:t> </a:t>
            </a:r>
            <a:r>
              <a:rPr lang="en-US" sz="1600" dirty="0" err="1" smtClean="0"/>
              <a:t>Hendyranti</a:t>
            </a:r>
            <a:r>
              <a:rPr lang="en-US" sz="1600" dirty="0"/>
              <a:t>, Noriko </a:t>
            </a:r>
            <a:r>
              <a:rPr lang="en-US" sz="1600" dirty="0" smtClean="0"/>
              <a:t>Matsumura, </a:t>
            </a:r>
            <a:r>
              <a:rPr lang="en-US" sz="1600" dirty="0" err="1"/>
              <a:t>Olgun</a:t>
            </a:r>
            <a:r>
              <a:rPr lang="en-US" sz="1600" dirty="0"/>
              <a:t> </a:t>
            </a:r>
            <a:r>
              <a:rPr lang="en-US" sz="1600" dirty="0" err="1" smtClean="0"/>
              <a:t>Sadik</a:t>
            </a:r>
            <a:r>
              <a:rPr lang="en-US" sz="1600" dirty="0" smtClean="0"/>
              <a:t>, Kei Tomita, Carol Watson, </a:t>
            </a:r>
            <a:r>
              <a:rPr lang="en-US" sz="1600" dirty="0" err="1" smtClean="0"/>
              <a:t>Kyungbin</a:t>
            </a:r>
            <a:r>
              <a:rPr lang="en-US" sz="1600" dirty="0" smtClean="0"/>
              <a:t> Kwon, </a:t>
            </a:r>
            <a:r>
              <a:rPr lang="en-US" sz="1600" dirty="0" err="1" smtClean="0"/>
              <a:t>Eulho</a:t>
            </a:r>
            <a:r>
              <a:rPr lang="en-US" sz="1600" dirty="0" smtClean="0"/>
              <a:t> Jung, and others)</a:t>
            </a:r>
          </a:p>
          <a:p>
            <a:pPr marL="0" indent="0" algn="ctr">
              <a:buNone/>
            </a:pPr>
            <a:r>
              <a:rPr lang="en-US" sz="1800" b="1" dirty="0" smtClean="0"/>
              <a:t>Department of Instructional Systems Technology</a:t>
            </a:r>
            <a:br>
              <a:rPr lang="en-US" sz="1800" b="1" dirty="0" smtClean="0"/>
            </a:br>
            <a:r>
              <a:rPr lang="en-US" sz="1800" b="1" dirty="0" smtClean="0"/>
              <a:t>School of Education, Indiana University Bloomington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161506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Goals: </a:t>
            </a:r>
            <a:br>
              <a:rPr lang="en-US" dirty="0" smtClean="0"/>
            </a:br>
            <a:r>
              <a:rPr lang="en-US" dirty="0" smtClean="0"/>
              <a:t>Content &amp; Design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Carry over as much content and successful design elements from current tutorial to be re-used in new design.</a:t>
            </a:r>
          </a:p>
          <a:p>
            <a:r>
              <a:rPr lang="en-US" dirty="0" smtClean="0"/>
              <a:t>Utilize multi-media as needed to enhance appeal as long as interoperability goals can be met.</a:t>
            </a:r>
          </a:p>
          <a:p>
            <a:r>
              <a:rPr lang="en-US" dirty="0" smtClean="0"/>
              <a:t>Conduct usability tests to improve content and design elements </a:t>
            </a:r>
            <a:r>
              <a:rPr lang="en-US" b="1" dirty="0" smtClean="0"/>
              <a:t>before</a:t>
            </a:r>
            <a:r>
              <a:rPr lang="en-US" dirty="0" smtClean="0"/>
              <a:t> implementation on the production site.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347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Design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Prototype online but hidden from public</a:t>
            </a:r>
            <a:endParaRPr lang="en-US" dirty="0" smtClean="0"/>
          </a:p>
          <a:p>
            <a:r>
              <a:rPr lang="en-US" dirty="0" smtClean="0"/>
              <a:t>Demo of current prototype and concurrent discussion of major design decisions for: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Authentic tasks/problems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Activation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Demonstration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Application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Integration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560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Design Challenges &amp; Decisions for First Principles of Instruction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create increasingly complex authentic problems?  </a:t>
            </a:r>
          </a:p>
          <a:p>
            <a:pPr lvl="1"/>
            <a:r>
              <a:rPr lang="en-US" dirty="0" smtClean="0"/>
              <a:t>Instead of one level in old tutorial, we now have created 10 levels of increasing difficulty. </a:t>
            </a:r>
          </a:p>
          <a:p>
            <a:pPr lvl="1"/>
            <a:r>
              <a:rPr lang="en-US" dirty="0" smtClean="0"/>
              <a:t>Each level consists of: activation, demonstration, application, integration, and a mastery test at that level.</a:t>
            </a:r>
          </a:p>
          <a:p>
            <a:pPr lvl="1"/>
            <a:r>
              <a:rPr lang="en-US" dirty="0" smtClean="0"/>
              <a:t>Show example from current prototype.</a:t>
            </a:r>
          </a:p>
          <a:p>
            <a:pPr marL="349250" lvl="1" indent="0">
              <a:buNone/>
            </a:pPr>
            <a:endParaRPr lang="en-US" dirty="0"/>
          </a:p>
          <a:p>
            <a:pPr lvl="1"/>
            <a:r>
              <a:rPr lang="en-US" dirty="0" smtClean="0"/>
              <a:t>Starting view prototype to illustrate each principle and issues around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414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Design Challenges &amp; Decisions for First Principles of </a:t>
            </a:r>
            <a:r>
              <a:rPr lang="en-US" sz="3200" dirty="0" smtClean="0"/>
              <a:t>Instruction (cont’d)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to do about the Activation Principle?</a:t>
            </a:r>
          </a:p>
          <a:p>
            <a:pPr lvl="1"/>
            <a:r>
              <a:rPr lang="en-US" dirty="0" smtClean="0"/>
              <a:t>Since a wide range of users: </a:t>
            </a:r>
          </a:p>
          <a:p>
            <a:pPr lvl="2"/>
            <a:r>
              <a:rPr lang="en-US" dirty="0" smtClean="0"/>
              <a:t>from middle school students to doctoral level students, and </a:t>
            </a:r>
          </a:p>
          <a:p>
            <a:pPr lvl="2"/>
            <a:r>
              <a:rPr lang="en-US" dirty="0" smtClean="0"/>
              <a:t>a wide range of ages (14 – 50), </a:t>
            </a:r>
          </a:p>
          <a:p>
            <a:pPr lvl="2"/>
            <a:r>
              <a:rPr lang="en-US" dirty="0" smtClean="0"/>
              <a:t>provide a common experience for all users.</a:t>
            </a:r>
          </a:p>
          <a:p>
            <a:pPr lvl="1"/>
            <a:r>
              <a:rPr lang="en-US" dirty="0" smtClean="0"/>
              <a:t>Utilize multi-media to make realistic scenarios.</a:t>
            </a:r>
          </a:p>
          <a:p>
            <a:pPr lvl="1"/>
            <a:r>
              <a:rPr lang="en-US" dirty="0" smtClean="0"/>
              <a:t>Include diversity for gender, ethnicity, and some age differences.</a:t>
            </a:r>
          </a:p>
          <a:p>
            <a:pPr lvl="1"/>
            <a:r>
              <a:rPr lang="en-US" dirty="0" smtClean="0"/>
              <a:t>Keep videos short but illustrative of plagiarism cases</a:t>
            </a:r>
          </a:p>
          <a:p>
            <a:pPr lvl="1"/>
            <a:r>
              <a:rPr lang="en-US" dirty="0" smtClean="0"/>
              <a:t>Videos must be clear on small displays such as smart phones and work over slower connections (e.g., </a:t>
            </a:r>
            <a:r>
              <a:rPr lang="en-US" dirty="0" err="1" smtClean="0"/>
              <a:t>wi-fi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Required new content design.  Done!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370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Design Challenges &amp; Decisions for First Principles of </a:t>
            </a:r>
            <a:r>
              <a:rPr lang="en-US" sz="3200" dirty="0" smtClean="0"/>
              <a:t>Instruction (cont’d)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to do about the Demonstration Principle?</a:t>
            </a:r>
          </a:p>
          <a:p>
            <a:pPr lvl="1"/>
            <a:r>
              <a:rPr lang="en-US" dirty="0" smtClean="0"/>
              <a:t>We have 15 examples of Demonstration in the current tutorial, plus 17 examples of plagiarism patterns.</a:t>
            </a:r>
          </a:p>
          <a:p>
            <a:pPr lvl="1"/>
            <a:r>
              <a:rPr lang="en-US" dirty="0" smtClean="0"/>
              <a:t>However, these are not organized by level of complexity (now 10 levels)</a:t>
            </a:r>
          </a:p>
          <a:p>
            <a:pPr lvl="1"/>
            <a:r>
              <a:rPr lang="en-US" dirty="0" smtClean="0"/>
              <a:t>They are not dynamic demonstrations and require considerable reading and study—hard to focus user attention.</a:t>
            </a:r>
          </a:p>
          <a:p>
            <a:pPr lvl="1"/>
            <a:r>
              <a:rPr lang="en-US" dirty="0" smtClean="0"/>
              <a:t>Plan to do screencasts for each Task Level, which illustrate plagiarism, focus on critical elements, and show how to correct it.</a:t>
            </a:r>
          </a:p>
          <a:p>
            <a:pPr lvl="1"/>
            <a:r>
              <a:rPr lang="en-US" dirty="0" smtClean="0"/>
              <a:t>Requires new content to be designed.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659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Design Challenges &amp; Decisions for First Principles of </a:t>
            </a:r>
            <a:r>
              <a:rPr lang="en-US" sz="3200" dirty="0" smtClean="0"/>
              <a:t>Instruction (cont’d)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to do about the Application Principle?</a:t>
            </a:r>
          </a:p>
          <a:p>
            <a:pPr lvl="1"/>
            <a:r>
              <a:rPr lang="en-US" dirty="0" smtClean="0"/>
              <a:t>Same problem as for Demonstration, practice with feedback not organized by the 10 task levels.</a:t>
            </a:r>
          </a:p>
          <a:p>
            <a:pPr lvl="1"/>
            <a:r>
              <a:rPr lang="en-US" dirty="0" smtClean="0"/>
              <a:t>Decided to make new practice items with explanatory feedback—why it is or isn’t plagiarism.</a:t>
            </a:r>
          </a:p>
          <a:p>
            <a:pPr lvl="1"/>
            <a:r>
              <a:rPr lang="en-US" dirty="0" smtClean="0"/>
              <a:t>Make it interactive—should we use HTML only, or make it dynamic via PHP/AJAX.  Undecided for now.</a:t>
            </a:r>
          </a:p>
          <a:p>
            <a:pPr lvl="1"/>
            <a:r>
              <a:rPr lang="en-US" dirty="0" smtClean="0"/>
              <a:t>Include a Mastery Test for each level.  Make it isomorphic to Certification tests, but limited to level of complexity.</a:t>
            </a:r>
          </a:p>
          <a:p>
            <a:pPr lvl="1"/>
            <a:r>
              <a:rPr lang="en-US" dirty="0" smtClean="0"/>
              <a:t>This is assessment of student learning, which could be considered Application or Integration, or both.  Not sure which or both?</a:t>
            </a:r>
          </a:p>
          <a:p>
            <a:pPr lvl="1"/>
            <a:r>
              <a:rPr lang="en-US" dirty="0" smtClean="0"/>
              <a:t>All of this will include largely new content, not in the current tutorial.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992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Design Challenges &amp; Decisions for First Principles of </a:t>
            </a:r>
            <a:r>
              <a:rPr lang="en-US" sz="3200" dirty="0" smtClean="0"/>
              <a:t>Instruction (cont’d)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to do about the Integration Principle?</a:t>
            </a:r>
          </a:p>
          <a:p>
            <a:pPr lvl="1"/>
            <a:r>
              <a:rPr lang="en-US" dirty="0" smtClean="0"/>
              <a:t>This has been the biggest design challenge, so far!</a:t>
            </a:r>
          </a:p>
          <a:p>
            <a:pPr lvl="2"/>
            <a:r>
              <a:rPr lang="en-US" dirty="0" smtClean="0"/>
              <a:t>Considered a blog for user reflection, discussion, and sharing, but high maintenance costs.  Rejected.</a:t>
            </a:r>
          </a:p>
          <a:p>
            <a:pPr lvl="2"/>
            <a:r>
              <a:rPr lang="en-US" dirty="0" smtClean="0"/>
              <a:t>No practical way to judge recognition and avoidance of plagiarism in user’s own life—e.g., for incorporating what is learned in a writing assignment or paper.  Rejected.</a:t>
            </a:r>
          </a:p>
          <a:p>
            <a:pPr lvl="2"/>
            <a:r>
              <a:rPr lang="en-US" dirty="0" smtClean="0"/>
              <a:t>Currently plan to incorporate a reflection activity at each level of task difficulty. </a:t>
            </a:r>
          </a:p>
          <a:p>
            <a:pPr lvl="3"/>
            <a:r>
              <a:rPr lang="en-US" dirty="0" smtClean="0"/>
              <a:t>Implement a simple Web form for users to type in a text box. </a:t>
            </a:r>
          </a:p>
          <a:p>
            <a:pPr lvl="3"/>
            <a:r>
              <a:rPr lang="en-US" dirty="0" smtClean="0"/>
              <a:t>No computer judgment and feedback on the reflection task in real time.</a:t>
            </a:r>
          </a:p>
          <a:p>
            <a:pPr lvl="3"/>
            <a:r>
              <a:rPr lang="en-US" dirty="0" smtClean="0"/>
              <a:t>Reflection comments will be stored for later analysis.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449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Current Status of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Incorporate </a:t>
            </a:r>
            <a:r>
              <a:rPr lang="en-US" dirty="0" smtClean="0"/>
              <a:t>test item pool for graduate students on IU server with structure isomorphic to existing undergraduate test</a:t>
            </a:r>
            <a:r>
              <a:rPr lang="en-US" dirty="0" smtClean="0"/>
              <a:t>. Huge task.  Done late Oct.!</a:t>
            </a:r>
          </a:p>
          <a:p>
            <a:r>
              <a:rPr lang="en-US" dirty="0" smtClean="0"/>
              <a:t>To do:</a:t>
            </a:r>
            <a:endParaRPr lang="en-US" dirty="0" smtClean="0"/>
          </a:p>
          <a:p>
            <a:pPr lvl="1"/>
            <a:r>
              <a:rPr lang="en-US" dirty="0" smtClean="0"/>
              <a:t>Incorporate MOO-TALQ (for </a:t>
            </a:r>
            <a:r>
              <a:rPr lang="en-US" dirty="0" err="1" smtClean="0"/>
              <a:t>Cesur’s</a:t>
            </a:r>
            <a:r>
              <a:rPr lang="en-US" dirty="0" smtClean="0"/>
              <a:t> research study—see next presentation)</a:t>
            </a:r>
          </a:p>
          <a:p>
            <a:pPr lvl="1"/>
            <a:r>
              <a:rPr lang="en-US" dirty="0" smtClean="0"/>
              <a:t>Conduct usability tests and implement by mid-December (ready for peak usage in Jan. – Feb., 2016).</a:t>
            </a:r>
          </a:p>
          <a:p>
            <a:pPr lvl="1"/>
            <a:r>
              <a:rPr lang="en-US" dirty="0" smtClean="0"/>
              <a:t>Employ temporal mapping to track usage patterns (April?)</a:t>
            </a:r>
          </a:p>
          <a:p>
            <a:pPr lvl="1"/>
            <a:r>
              <a:rPr lang="en-US" dirty="0" smtClean="0"/>
              <a:t>Incorporate adaptive tests (next summer?)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700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Visit the current site:  </a:t>
            </a:r>
            <a:endParaRPr lang="en-US" dirty="0"/>
          </a:p>
          <a:p>
            <a:pPr marL="0" indent="0" algn="ctr">
              <a:buNone/>
            </a:pP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How to Recognize Plagiarism</a:t>
            </a:r>
            <a:endParaRPr lang="en-US" dirty="0"/>
          </a:p>
          <a:p>
            <a:pPr marL="0" indent="0" algn="ctr">
              <a:buNone/>
            </a:pPr>
            <a:r>
              <a:rPr lang="en-US" sz="3200" dirty="0">
                <a:hlinkClick r:id="rId2"/>
              </a:rPr>
              <a:t>https://www.indiana.edu/</a:t>
            </a:r>
            <a:r>
              <a:rPr lang="en-US" sz="3200" dirty="0" smtClean="0">
                <a:hlinkClick r:id="rId2"/>
              </a:rPr>
              <a:t>~plag/</a:t>
            </a:r>
            <a:r>
              <a:rPr lang="en-US" sz="3200" dirty="0" smtClean="0"/>
              <a:t> </a:t>
            </a:r>
          </a:p>
          <a:p>
            <a:pPr marL="0" indent="0" algn="ctr">
              <a:buNone/>
            </a:pPr>
            <a:endParaRPr lang="en-US" sz="3200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History of Recent Changes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https://www.indiana.edu/</a:t>
            </a:r>
            <a:r>
              <a:rPr lang="en-US" dirty="0" smtClean="0">
                <a:hlinkClick r:id="rId3"/>
              </a:rPr>
              <a:t>~plag/recentChanges.html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232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603256"/>
            <a:ext cx="8042276" cy="1336956"/>
          </a:xfrm>
        </p:spPr>
        <p:txBody>
          <a:bodyPr/>
          <a:lstStyle/>
          <a:p>
            <a:r>
              <a:rPr lang="en-US" dirty="0" smtClean="0"/>
              <a:t>Overview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of h</a:t>
            </a:r>
            <a:r>
              <a:rPr lang="en-US" dirty="0" smtClean="0"/>
              <a:t>istory </a:t>
            </a:r>
            <a:r>
              <a:rPr lang="en-US" dirty="0" smtClean="0"/>
              <a:t>of IU Plagiarism Tutorial and Test:  2002 </a:t>
            </a:r>
            <a:r>
              <a:rPr lang="en-US" dirty="0" smtClean="0"/>
              <a:t>– 2014</a:t>
            </a:r>
            <a:endParaRPr lang="en-US" dirty="0" smtClean="0"/>
          </a:p>
          <a:p>
            <a:r>
              <a:rPr lang="en-US" dirty="0" smtClean="0"/>
              <a:t>Current r</a:t>
            </a:r>
            <a:r>
              <a:rPr lang="en-US" dirty="0" smtClean="0"/>
              <a:t>edesign </a:t>
            </a:r>
            <a:r>
              <a:rPr lang="en-US" dirty="0" smtClean="0"/>
              <a:t>2015 – </a:t>
            </a:r>
            <a:r>
              <a:rPr lang="en-US" dirty="0" smtClean="0"/>
              <a:t>2016 </a:t>
            </a:r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ased on First Principles of Instruction (Merrill, 2013), and</a:t>
            </a:r>
          </a:p>
          <a:p>
            <a:pPr lvl="1"/>
            <a:r>
              <a:rPr lang="en-US" dirty="0" smtClean="0"/>
              <a:t>Addresses known issues </a:t>
            </a:r>
            <a:r>
              <a:rPr lang="en-US" dirty="0" smtClean="0"/>
              <a:t>with current website</a:t>
            </a:r>
            <a:endParaRPr lang="en-US" dirty="0" smtClean="0"/>
          </a:p>
          <a:p>
            <a:r>
              <a:rPr lang="en-US" dirty="0" smtClean="0"/>
              <a:t>Demo of current prototype</a:t>
            </a:r>
          </a:p>
          <a:p>
            <a:pPr lvl="1"/>
            <a:r>
              <a:rPr lang="en-US" dirty="0" smtClean="0"/>
              <a:t>Discussion of design decisions</a:t>
            </a:r>
          </a:p>
          <a:p>
            <a:pPr lvl="1"/>
            <a:r>
              <a:rPr lang="en-US" dirty="0" smtClean="0"/>
              <a:t>Implementation plan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70127" y="44919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679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IU Plagiarism Tutorial and Test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4000" dirty="0" smtClean="0"/>
          </a:p>
          <a:p>
            <a:r>
              <a:rPr lang="en-US" sz="4000" dirty="0" smtClean="0"/>
              <a:t>2002 </a:t>
            </a:r>
            <a:r>
              <a:rPr lang="en-US" sz="4000" dirty="0"/>
              <a:t>- </a:t>
            </a:r>
            <a:r>
              <a:rPr lang="en-US" sz="4000" dirty="0" smtClean="0"/>
              <a:t>2014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68856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Tutorial and Test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Requested by IST Department Chair for master’s and doctoral students</a:t>
            </a:r>
          </a:p>
          <a:p>
            <a:r>
              <a:rPr lang="en-US" dirty="0" smtClean="0"/>
              <a:t>Designed and developed in Frick’s advanced production class in IST in spring 2002</a:t>
            </a:r>
            <a:endParaRPr lang="en-US" dirty="0"/>
          </a:p>
          <a:p>
            <a:r>
              <a:rPr lang="en-US" dirty="0" smtClean="0"/>
              <a:t>Since used as part of new student orientation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27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in 2003</a:t>
            </a:r>
            <a:endParaRPr lang="en-US" dirty="0"/>
          </a:p>
        </p:txBody>
      </p:sp>
      <p:pic>
        <p:nvPicPr>
          <p:cNvPr id="9" name="Content Placeholder 8" descr="Screen Shot 2014-10-24 at 10.48.38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608" r="-23608"/>
          <a:stretch>
            <a:fillRect/>
          </a:stretch>
        </p:blipFill>
        <p:spPr>
          <a:xfrm>
            <a:off x="-85759" y="1444532"/>
            <a:ext cx="9208455" cy="4973219"/>
          </a:xfrm>
        </p:spPr>
      </p:pic>
    </p:spTree>
    <p:extLst>
      <p:ext uri="{BB962C8B-B14F-4D97-AF65-F5344CB8AC3E}">
        <p14:creationId xmlns:p14="http://schemas.microsoft.com/office/powerpoint/2010/main" val="1324126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in 2003</a:t>
            </a:r>
            <a:endParaRPr lang="en-US" dirty="0"/>
          </a:p>
        </p:txBody>
      </p:sp>
      <p:pic>
        <p:nvPicPr>
          <p:cNvPr id="5" name="Content Placeholder 4" descr="Screen Shot 2014-10-24 at 10.46.17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182" r="-28182"/>
          <a:stretch>
            <a:fillRect/>
          </a:stretch>
        </p:blipFill>
        <p:spPr>
          <a:xfrm>
            <a:off x="-110985" y="1600200"/>
            <a:ext cx="9254985" cy="4998349"/>
          </a:xfrm>
        </p:spPr>
      </p:pic>
    </p:spTree>
    <p:extLst>
      <p:ext uri="{BB962C8B-B14F-4D97-AF65-F5344CB8AC3E}">
        <p14:creationId xmlns:p14="http://schemas.microsoft.com/office/powerpoint/2010/main" val="3203697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We did it for ourselves, but 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Other departments at IU started using it</a:t>
            </a:r>
          </a:p>
          <a:p>
            <a:r>
              <a:rPr lang="en-US" dirty="0" smtClean="0"/>
              <a:t>Other universities and schools also started using it—world-wide</a:t>
            </a:r>
          </a:p>
          <a:p>
            <a:r>
              <a:rPr lang="en-US" dirty="0" smtClean="0"/>
              <a:t>No advertising—folks </a:t>
            </a:r>
            <a:r>
              <a:rPr lang="en-US" dirty="0" smtClean="0"/>
              <a:t>learned about </a:t>
            </a:r>
            <a:r>
              <a:rPr lang="en-US" dirty="0" smtClean="0"/>
              <a:t>our </a:t>
            </a:r>
            <a:r>
              <a:rPr lang="en-US" dirty="0" smtClean="0"/>
              <a:t>site via </a:t>
            </a:r>
            <a:r>
              <a:rPr lang="en-US" dirty="0" smtClean="0"/>
              <a:t>Web </a:t>
            </a:r>
            <a:r>
              <a:rPr lang="en-US" dirty="0" smtClean="0"/>
              <a:t>search results and word-of-mouth</a:t>
            </a:r>
            <a:endParaRPr lang="en-US" dirty="0" smtClean="0"/>
          </a:p>
          <a:p>
            <a:r>
              <a:rPr lang="en-US" i="1" dirty="0" smtClean="0"/>
              <a:t>How to Recognize Plagiarism </a:t>
            </a:r>
            <a:r>
              <a:rPr lang="en-US" dirty="0" smtClean="0"/>
              <a:t>would now be called a mini-MOOC (Spector, 2014) because it is:</a:t>
            </a:r>
            <a:endParaRPr lang="en-US" dirty="0" smtClean="0"/>
          </a:p>
          <a:p>
            <a:pPr lvl="1"/>
            <a:r>
              <a:rPr lang="en-US" dirty="0" smtClean="0"/>
              <a:t>A Massive </a:t>
            </a:r>
            <a:r>
              <a:rPr lang="en-US" dirty="0" smtClean="0"/>
              <a:t>Open </a:t>
            </a:r>
            <a:r>
              <a:rPr lang="en-US" dirty="0" smtClean="0"/>
              <a:t>Online Course </a:t>
            </a:r>
          </a:p>
          <a:p>
            <a:pPr marL="692150" lvl="1" indent="-342900"/>
            <a:r>
              <a:rPr lang="en-US" dirty="0" smtClean="0"/>
              <a:t>A freely available online self</a:t>
            </a:r>
            <a:r>
              <a:rPr lang="en-US" smtClean="0"/>
              <a:t>-contained </a:t>
            </a:r>
            <a:r>
              <a:rPr lang="en-US" dirty="0" smtClean="0"/>
              <a:t>mini-</a:t>
            </a:r>
            <a:r>
              <a:rPr lang="en-US" dirty="0" smtClean="0"/>
              <a:t>course on how to recognize plagiarism, available since 2002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967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09784"/>
            <a:ext cx="8042276" cy="886908"/>
          </a:xfrm>
        </p:spPr>
        <p:txBody>
          <a:bodyPr/>
          <a:lstStyle/>
          <a:p>
            <a:r>
              <a:rPr lang="en-US" sz="4000" dirty="0" smtClean="0"/>
              <a:t>Exponential Growth in Usage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32169" y="6118367"/>
            <a:ext cx="78990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 2015:  website requests for first 9 months </a:t>
            </a:r>
            <a:r>
              <a:rPr lang="en-US" sz="1600" dirty="0" smtClean="0"/>
              <a:t>only.  </a:t>
            </a:r>
            <a:r>
              <a:rPr lang="en-US" sz="1600" dirty="0" smtClean="0"/>
              <a:t>R</a:t>
            </a:r>
            <a:r>
              <a:rPr lang="en-US" sz="1600" dirty="0" smtClean="0"/>
              <a:t>equests are </a:t>
            </a:r>
            <a:r>
              <a:rPr lang="en-US" sz="1600" dirty="0" smtClean="0"/>
              <a:t>web page views.</a:t>
            </a:r>
            <a:endParaRPr lang="en-US" sz="1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8070635"/>
              </p:ext>
            </p:extLst>
          </p:nvPr>
        </p:nvGraphicFramePr>
        <p:xfrm>
          <a:off x="125907" y="1183927"/>
          <a:ext cx="8866890" cy="4828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0788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6529</TotalTime>
  <Words>1805</Words>
  <Application>Microsoft Macintosh PowerPoint</Application>
  <PresentationFormat>On-screen Show (4:3)</PresentationFormat>
  <Paragraphs>182</Paragraphs>
  <Slides>28</Slides>
  <Notes>0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Breeze</vt:lpstr>
      <vt:lpstr>Design Case for a mini-MOOC</vt:lpstr>
      <vt:lpstr>Design Case for a mini-MOOC:  Indiana University Online Tutorial and Tests on How to Recognize Plagiarism  </vt:lpstr>
      <vt:lpstr>Overview </vt:lpstr>
      <vt:lpstr>History of IU Plagiarism Tutorial and Test:</vt:lpstr>
      <vt:lpstr>Initial Tutorial and Test</vt:lpstr>
      <vt:lpstr>Website in 2003</vt:lpstr>
      <vt:lpstr>Website in 2003</vt:lpstr>
      <vt:lpstr>We did it for ourselves, but …</vt:lpstr>
      <vt:lpstr>Exponential Growth in Usage</vt:lpstr>
      <vt:lpstr>Summary of Major Changes:  2012-2015</vt:lpstr>
      <vt:lpstr>Current Production Website</vt:lpstr>
      <vt:lpstr>Major Redesign in Progress</vt:lpstr>
      <vt:lpstr>Need for Changes</vt:lpstr>
      <vt:lpstr>Recent Changes to Address “Lost” Certificates</vt:lpstr>
      <vt:lpstr>Results of Aug. 1 Changes</vt:lpstr>
      <vt:lpstr>Results of Immediate Changes (cont’d)</vt:lpstr>
      <vt:lpstr>Design Resources for New Tutorial</vt:lpstr>
      <vt:lpstr>Design Constraints</vt:lpstr>
      <vt:lpstr>Design Goals: Interoperability and Practicality</vt:lpstr>
      <vt:lpstr>Design Goals:  Content &amp; Design Elements</vt:lpstr>
      <vt:lpstr>Discussion of Design Decisions</vt:lpstr>
      <vt:lpstr>  Design Challenges &amp; Decisions for First Principles of Instruction</vt:lpstr>
      <vt:lpstr>Design Challenges &amp; Decisions for First Principles of Instruction (cont’d)</vt:lpstr>
      <vt:lpstr>Design Challenges &amp; Decisions for First Principles of Instruction (cont’d)</vt:lpstr>
      <vt:lpstr>Design Challenges &amp; Decisions for First Principles of Instruction (cont’d)</vt:lpstr>
      <vt:lpstr>Design Challenges &amp; Decisions for First Principles of Instruction (cont’d)</vt:lpstr>
      <vt:lpstr>Current Status of Design</vt:lpstr>
      <vt:lpstr>Thank you</vt:lpstr>
    </vt:vector>
  </TitlesOfParts>
  <Company>School of Education, Indiana University Bloomington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Ted Frick</dc:creator>
  <cp:lastModifiedBy>Ted Frick</cp:lastModifiedBy>
  <cp:revision>294</cp:revision>
  <cp:lastPrinted>2014-10-31T15:15:19Z</cp:lastPrinted>
  <dcterms:created xsi:type="dcterms:W3CDTF">2014-10-24T13:25:56Z</dcterms:created>
  <dcterms:modified xsi:type="dcterms:W3CDTF">2015-11-03T16:19:56Z</dcterms:modified>
</cp:coreProperties>
</file>